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62" r:id="rId3"/>
    <p:sldId id="267" r:id="rId4"/>
    <p:sldId id="266" r:id="rId5"/>
    <p:sldId id="264" r:id="rId6"/>
    <p:sldId id="269" r:id="rId7"/>
    <p:sldId id="268" r:id="rId8"/>
    <p:sldId id="271" r:id="rId9"/>
    <p:sldId id="270" r:id="rId10"/>
    <p:sldId id="272" r:id="rId11"/>
    <p:sldId id="257" r:id="rId12"/>
    <p:sldId id="273" r:id="rId13"/>
    <p:sldId id="275" r:id="rId14"/>
    <p:sldId id="258" r:id="rId15"/>
    <p:sldId id="274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232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AD6DF-C165-AF42-B54F-FBC4AA9F0E1E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8F13D7-B418-0B4C-A5BA-E89FB0421B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96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Yes! Same radical, same font, different tones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61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5868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</a:t>
            </a:r>
            <a:r>
              <a:rPr lang="en-US" altLang="zh-CN" dirty="0"/>
              <a:t>!</a:t>
            </a:r>
            <a:r>
              <a:rPr lang="en-US" dirty="0"/>
              <a:t> </a:t>
            </a: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radical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394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Yes! Same tone, different radicals, different fonts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863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</a:t>
            </a:r>
            <a:r>
              <a:rPr lang="en-US" altLang="zh-CN" dirty="0"/>
              <a:t>o!</a:t>
            </a:r>
            <a:r>
              <a:rPr lang="zh-CN" altLang="en-US" dirty="0"/>
              <a:t> </a:t>
            </a:r>
            <a:r>
              <a:rPr lang="en-US" altLang="zh-CN" dirty="0"/>
              <a:t>Only</a:t>
            </a:r>
            <a:r>
              <a:rPr lang="zh-CN" altLang="en-US" dirty="0"/>
              <a:t> </a:t>
            </a:r>
            <a:r>
              <a:rPr lang="en-US" altLang="zh-CN" dirty="0"/>
              <a:t>two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r>
              <a:rPr lang="zh-CN" altLang="en-US" dirty="0"/>
              <a:t> </a:t>
            </a:r>
            <a:r>
              <a:rPr lang="en-US" altLang="zh-CN" dirty="0"/>
              <a:t>have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same</a:t>
            </a:r>
            <a:r>
              <a:rPr lang="zh-CN" altLang="en-US" dirty="0"/>
              <a:t> </a:t>
            </a:r>
            <a:r>
              <a:rPr lang="en-US" altLang="zh-CN" dirty="0"/>
              <a:t>font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3912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68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48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895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86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can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template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build</a:t>
            </a:r>
            <a:r>
              <a:rPr lang="zh-CN" altLang="en-US" dirty="0"/>
              <a:t> </a:t>
            </a:r>
            <a:r>
              <a:rPr lang="en-US" altLang="zh-CN" dirty="0"/>
              <a:t>your</a:t>
            </a:r>
            <a:r>
              <a:rPr lang="zh-CN" altLang="en-US" dirty="0"/>
              <a:t> </a:t>
            </a:r>
            <a:r>
              <a:rPr lang="en-US" altLang="zh-CN" dirty="0"/>
              <a:t>own</a:t>
            </a:r>
            <a:r>
              <a:rPr lang="zh-CN" altLang="en-US" dirty="0"/>
              <a:t> </a:t>
            </a:r>
            <a:r>
              <a:rPr lang="en-US" altLang="zh-CN" dirty="0"/>
              <a:t>display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characters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8F13D7-B418-0B4C-A5BA-E89FB0421B0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95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AE473-CCC9-0C4F-9752-672DB3BE15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90F5E35-3647-CD4F-A6A1-22186FFA14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9B6ECA-7DD7-5A49-BCEA-7E8CD617E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0F6B6C-EC5A-0F4B-9288-DED981DFD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BA2F4-DD70-1E47-AA34-1AF4DE2D3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48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184E-2D24-F447-8F7B-53296F07B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E37C9-F822-0448-B766-6178F8A2C9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600306-C3C2-394D-A49F-F408FC172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1BA11-EA58-5448-901B-487F6C43D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4D25B-C4FD-0D49-A5CE-62A3D8EA6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4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2F841-DBB9-484F-A43C-C42B091DC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892C11-C546-A549-B6E3-9E822D182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BDEA93-4612-9A44-8003-CF21952B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5B12BB-FB40-9C4B-B7BB-B6FBA4C39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BA0EA-554C-014D-B841-82B972A21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66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6A8FC-B29F-964F-ADB8-BF4776CED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3D7E-FA50-BC49-9835-F1A9B7CA9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4A523-6F93-7345-BF29-EBBABAA3D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B7DD63-A3BE-F04F-ABDA-BEFE86FB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B0BFA-D098-F041-853B-C2EA0F24D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33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146A7-9FC3-0A49-B1B0-9289BABF0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F626F-3BBF-414F-B29F-FFDA099EE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2752F8-B950-7A4D-BAA7-961FED75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49615-E305-3548-B9A8-2F4E656A0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68228-A087-1B47-A726-995723FAB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8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70AA2-9157-C44E-8A88-FAD8AE0F1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D9454-4EE6-F34D-8275-6BBEE7D5E6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5CC8C5-C222-2D4E-8F90-92111285E1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29F92D-B164-494A-8308-6E51B954E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E0AB83-213D-B741-873D-610A3B541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750B3F-4B25-744F-9749-468B8A6F9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0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77A42-055A-FA4A-9FCD-E95A3A5BD5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4475E-3831-8842-A361-E08D3DF75B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B46810-AD6B-4844-A6CE-1BA2C341D3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85B965-49C6-F340-8C93-E927D86B2A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CBFE8C-CDAF-AC49-898E-135B7CC6E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04279DD-97EA-4C46-A9D0-5235A67C8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C6C926-1428-984C-BCDF-672CD55F2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9766D6-98B4-F24B-81AF-49BBC0D79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180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D3A2B1-5BD8-5145-8EEB-B10FDDAF8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D5AEF5-05EB-4942-8DDE-660EBA75F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A0828-B426-3644-BECB-72EE8809C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C80D6C-3B15-FB47-91FA-925945D03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133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6FFD3D-9EB0-BC4A-9735-508F599F2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B90AEF9-ADA5-5040-8D57-8344276AF7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C47F1-4508-804F-9990-8F6F0CF9B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749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47B6A-ACA5-1648-BA0C-2EED77AC0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BE25B-5322-A641-BCA3-FBB18F457E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A6CCEE-9C55-0A4B-AF1C-3E8D7F09A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5CE3B-47FC-AD49-B857-2706F50C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D4516-EB87-FE44-AF47-BD4FA6EC4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416FD3-EDB3-FD4D-B457-EA36F595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144B38-3826-C84E-9255-0A6B470B7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BC13BB-2EA9-5B4B-9F4F-52C2FF6353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10CE-A7E1-C244-B6C7-ABB2CBBAE6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C6CC29-BF04-E343-B7E2-45A5F7FC3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EFE4CC-BBF8-9441-AAC2-76FC3E68A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BFF32B-5916-FB46-9BBB-73195452A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564D6-F751-6F47-A049-04984922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D3BB08-BBB3-0247-A557-DA367BDEC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3386C-A449-3947-8F53-9AB5C142F9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AB0B2-9D7F-894E-A684-CE2AE05898CF}" type="datetimeFigureOut">
              <a:rPr lang="en-US" smtClean="0"/>
              <a:t>9/13/20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BD7AA-458B-7C40-9C74-1196B2FE95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6E1820-C1C5-1D48-AAD4-EB351B994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B21EE-ADCB-304B-8CB4-AD9C8956AB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29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3F44A6E4-E511-3047-9EC4-BA6117089D1B}"/>
              </a:ext>
            </a:extLst>
          </p:cNvPr>
          <p:cNvSpPr/>
          <p:nvPr/>
        </p:nvSpPr>
        <p:spPr>
          <a:xfrm>
            <a:off x="2916195" y="271849"/>
            <a:ext cx="6326659" cy="6314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7082C5-DF91-374E-82FA-4E6A7CD2F3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6616" y="119616"/>
            <a:ext cx="6618769" cy="6618769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17B8D0F5-3F22-D04F-BED3-4AE9694102B6}"/>
              </a:ext>
            </a:extLst>
          </p:cNvPr>
          <p:cNvSpPr txBox="1">
            <a:spLocks/>
          </p:cNvSpPr>
          <p:nvPr/>
        </p:nvSpPr>
        <p:spPr>
          <a:xfrm rot="5400000">
            <a:off x="-498386" y="2457853"/>
            <a:ext cx="4868562" cy="1942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5300" dirty="0" err="1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Yuanti TC Light" panose="02010600040101010101" pitchFamily="2" charset="-120"/>
                <a:cs typeface="Times New Roman" panose="02020603050405020304" pitchFamily="18" charset="0"/>
              </a:rPr>
              <a:t>sān</a:t>
            </a:r>
            <a:r>
              <a:rPr lang="en-US" altLang="zh-TW" sz="5300" dirty="0">
                <a:solidFill>
                  <a:schemeClr val="bg1">
                    <a:lumMod val="50000"/>
                  </a:schemeClr>
                </a:solidFill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en-US" altLang="zh-TW" sz="5300" b="1" dirty="0" err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zì</a:t>
            </a:r>
            <a:r>
              <a:rPr lang="en-US" altLang="zh-TW" sz="53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</a:t>
            </a:r>
            <a:r>
              <a:rPr lang="en-US" altLang="zh-TW" sz="5300" dirty="0" err="1">
                <a:solidFill>
                  <a:schemeClr val="bg1">
                    <a:lumMod val="50000"/>
                  </a:schemeClr>
                </a:solidFill>
                <a:latin typeface="Bradley Hand" pitchFamily="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tǐ</a:t>
            </a:r>
            <a:endParaRPr lang="en-US" sz="3600" i="1" dirty="0">
              <a:solidFill>
                <a:schemeClr val="bg1">
                  <a:lumMod val="50000"/>
                </a:schemeClr>
              </a:solidFill>
              <a:latin typeface="Bradley Hand" pitchFamily="2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9BAC199C-E6EA-5845-A576-1A7D8F75CC11}"/>
              </a:ext>
            </a:extLst>
          </p:cNvPr>
          <p:cNvSpPr txBox="1">
            <a:spLocks/>
          </p:cNvSpPr>
          <p:nvPr/>
        </p:nvSpPr>
        <p:spPr>
          <a:xfrm rot="16200000">
            <a:off x="7858895" y="2457853"/>
            <a:ext cx="4868562" cy="19422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3600" i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en-US" altLang="zh-TW" sz="3600" i="1" dirty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Three</a:t>
            </a:r>
            <a:r>
              <a:rPr lang="en-US" altLang="zh-TW" sz="3600" i="1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zh-TW" sz="3600" b="1" i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Fonts</a:t>
            </a:r>
            <a:r>
              <a:rPr lang="en-US" altLang="zh-TW" sz="3600" b="1" i="1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 P</a:t>
            </a:r>
            <a:r>
              <a:rPr lang="en-US" altLang="zh-TW" sz="3600" i="1" dirty="0">
                <a:solidFill>
                  <a:schemeClr val="bg1">
                    <a:lumMod val="50000"/>
                  </a:schemeClr>
                </a:solidFill>
                <a:latin typeface="Bradley Hand" pitchFamily="2" charset="77"/>
                <a:ea typeface="Arial Unicode MS" panose="020B0604020202020204" pitchFamily="34" charset="-128"/>
                <a:cs typeface="Arial Unicode MS" panose="020B0604020202020204" pitchFamily="34" charset="-128"/>
              </a:rPr>
              <a:t>roblem</a:t>
            </a:r>
            <a:endParaRPr lang="en-US" sz="3600" i="1" dirty="0">
              <a:solidFill>
                <a:schemeClr val="bg1">
                  <a:lumMod val="50000"/>
                </a:schemeClr>
              </a:solidFill>
              <a:latin typeface="Bradley Hand" pitchFamily="2" charset="77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4594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Is this a set?</a:t>
            </a: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r>
              <a:rPr lang="zh-TW" altLang="en-US" sz="9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慢</a:t>
            </a:r>
            <a:r>
              <a:rPr lang="zh-TW" altLang="en-US" sz="96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 忙</a:t>
            </a:r>
            <a:r>
              <a:rPr lang="zh-TW" altLang="en-US" sz="9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懂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457254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107276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說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語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想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沒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給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濟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洗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練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汁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念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誰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經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紅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試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思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您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99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499099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經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念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練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語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試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誰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思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給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想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沒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濟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說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您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汁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洗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紅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022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4306360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念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紅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洗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濟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說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想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給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經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誰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您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語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汁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試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沒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練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思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00334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325538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说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语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想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没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给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济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洗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练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汁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念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谁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经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红</a:t>
                      </a:r>
                      <a:endParaRPr lang="en-US" sz="800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试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思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您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4673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3258412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经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念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练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语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试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谁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思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给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想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没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济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说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您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汁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洗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红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5401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B9811B-860B-5C44-BCCC-FFBC3E6057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328423"/>
              </p:ext>
            </p:extLst>
          </p:nvPr>
        </p:nvGraphicFramePr>
        <p:xfrm>
          <a:off x="2032001" y="457200"/>
          <a:ext cx="8127999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7779">
                  <a:extLst>
                    <a:ext uri="{9D8B030D-6E8A-4147-A177-3AD203B41FA5}">
                      <a16:colId xmlns:a16="http://schemas.microsoft.com/office/drawing/2014/main" val="581692548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4215127441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1031743345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3462691314"/>
                    </a:ext>
                  </a:extLst>
                </a:gridCol>
                <a:gridCol w="1792555">
                  <a:extLst>
                    <a:ext uri="{9D8B030D-6E8A-4147-A177-3AD203B41FA5}">
                      <a16:colId xmlns:a16="http://schemas.microsoft.com/office/drawing/2014/main" val="8123363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1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2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3</a:t>
                      </a:r>
                      <a:endParaRPr lang="en-US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/>
                        <a:t>4</a:t>
                      </a:r>
                      <a:endParaRPr lang="en-US" sz="4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29210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念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红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洗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济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78965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B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说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想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给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经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749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SC Heavy" panose="02000000000000000000" pitchFamily="2" charset="-122"/>
                          <a:ea typeface="Lantinghei SC Heavy" panose="02000000000000000000" pitchFamily="2" charset="-122"/>
                        </a:rPr>
                        <a:t>谁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您</a:t>
                      </a:r>
                      <a:endParaRPr lang="en-US" sz="8000" b="1" i="0" dirty="0">
                        <a:latin typeface="Lantinghei TC Heavy" panose="03000509000000000000" pitchFamily="66" charset="-120"/>
                        <a:ea typeface="Lantinghei TC Heavy" panose="03000509000000000000" pitchFamily="66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语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汁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11390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/>
                        <a:t>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试</a:t>
                      </a:r>
                      <a:endParaRPr lang="en-US" sz="8000" b="0" i="0" dirty="0">
                        <a:latin typeface="Yuanti TC Light" panose="02010600040101010101" pitchFamily="2" charset="-120"/>
                        <a:ea typeface="Yuanti TC Light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1" i="0" dirty="0">
                          <a:latin typeface="Lantinghei TC Heavy" panose="03000509000000000000" pitchFamily="66" charset="-120"/>
                          <a:ea typeface="Lantinghei TC Heavy" panose="03000509000000000000" pitchFamily="66" charset="-120"/>
                        </a:rPr>
                        <a:t>沒</a:t>
                      </a:r>
                      <a:endParaRPr lang="en-US" sz="8000" b="1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Kaiti TC" panose="02010600040101010101" pitchFamily="2" charset="-120"/>
                          <a:ea typeface="Kaiti TC" panose="02010600040101010101" pitchFamily="2" charset="-120"/>
                        </a:rPr>
                        <a:t>练</a:t>
                      </a:r>
                      <a:endParaRPr lang="en-US" sz="8000" b="1" i="0" dirty="0">
                        <a:latin typeface="Lantinghei SC Heavy" panose="02000000000000000000" pitchFamily="2" charset="-122"/>
                        <a:ea typeface="Lantinghei SC Heavy" panose="02000000000000000000" pitchFamily="2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8000" b="0" i="0" dirty="0">
                          <a:latin typeface="Yuanti TC Light" panose="02010600040101010101" pitchFamily="2" charset="-120"/>
                          <a:ea typeface="Yuanti TC Light" panose="02010600040101010101" pitchFamily="2" charset="-120"/>
                        </a:rPr>
                        <a:t>思</a:t>
                      </a:r>
                      <a:endParaRPr lang="en-US" sz="8000" b="0" i="0" dirty="0">
                        <a:latin typeface="Kaiti TC" panose="02010600040101010101" pitchFamily="2" charset="-120"/>
                        <a:ea typeface="Kaiti TC" panose="02010600040101010101" pitchFamily="2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086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76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879333"/>
            <a:ext cx="9144000" cy="1099334"/>
          </a:xfrm>
        </p:spPr>
        <p:txBody>
          <a:bodyPr anchor="t"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The game of </a:t>
            </a:r>
            <a:r>
              <a:rPr lang="en-US" sz="3600" dirty="0" err="1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sān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zìtǐ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is about finding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</a:t>
            </a:r>
            <a:b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sets of three characters</a:t>
            </a:r>
          </a:p>
        </p:txBody>
      </p:sp>
    </p:spTree>
    <p:extLst>
      <p:ext uri="{BB962C8B-B14F-4D97-AF65-F5344CB8AC3E}">
        <p14:creationId xmlns:p14="http://schemas.microsoft.com/office/powerpoint/2010/main" val="30353192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41807" y="452063"/>
            <a:ext cx="9144000" cy="4849401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A ‘set’ of characters is one that is completely the same or completely different for each of three features: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	1)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radical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(aka </a:t>
            </a:r>
            <a:r>
              <a:rPr lang="en-US" sz="3600" i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semantic component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)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	2)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tone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	3)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font</a:t>
            </a:r>
            <a:b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b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To be a set, the characters must be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the same on one or two features while being different on the others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or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on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all features</a:t>
            </a:r>
            <a:endParaRPr lang="en-US" sz="3600" dirty="0">
              <a:latin typeface="Arial" panose="020B0604020202020204" pitchFamily="34" charset="0"/>
              <a:ea typeface="Yuanti TC Light" panose="02010600040101010101" pitchFamily="2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320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 fontScale="90000"/>
          </a:bodyPr>
          <a:lstStyle/>
          <a:p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姐 妹 媽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	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a set because all three characters have the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same radical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same font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and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tones</a:t>
            </a:r>
            <a:b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zh-TW" altLang="en-US" sz="6700" dirty="0">
                <a:latin typeface="Kaiti TC" panose="02010600040101010101" pitchFamily="2" charset="-120"/>
                <a:ea typeface="Kaiti TC" panose="02010600040101010101" pitchFamily="2" charset="-120"/>
              </a:rPr>
              <a:t>姐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6700" b="1" dirty="0">
                <a:latin typeface="Lantinghei SC Heavy" panose="02000000000000000000" pitchFamily="2" charset="-122"/>
                <a:ea typeface="Lantinghei SC Heavy" panose="02000000000000000000" pitchFamily="2" charset="-122"/>
              </a:rPr>
              <a:t>懂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你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a set because all three characters have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radicals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fonts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and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same tones</a:t>
            </a: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807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 fontScale="90000"/>
          </a:bodyPr>
          <a:lstStyle/>
          <a:p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姐 </a:t>
            </a:r>
            <a:r>
              <a:rPr lang="zh-TW" altLang="en-US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妹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6700" dirty="0">
                <a:latin typeface="Kaiti TC" panose="02010600040101010101" pitchFamily="2" charset="-120"/>
                <a:ea typeface="Kaiti TC" panose="02010600040101010101" pitchFamily="2" charset="-120"/>
              </a:rPr>
              <a:t>媽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	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a set because all three characters have the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same radical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the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fonts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and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tones</a:t>
            </a:r>
            <a:b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zh-TW" altLang="en-US" sz="6700" dirty="0">
                <a:latin typeface="Kaiti TC" panose="02010600040101010101" pitchFamily="2" charset="-120"/>
                <a:ea typeface="Kaiti TC" panose="02010600040101010101" pitchFamily="2" charset="-120"/>
              </a:rPr>
              <a:t>姐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6700" b="1" dirty="0">
                <a:latin typeface="Lantinghei SC Heavy" panose="02000000000000000000" pitchFamily="2" charset="-122"/>
                <a:ea typeface="Lantinghei SC Heavy" panose="02000000000000000000" pitchFamily="2" charset="-122"/>
              </a:rPr>
              <a:t>忙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他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a set because all three characters have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radicals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 fonts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, and </a:t>
            </a:r>
            <a:r>
              <a:rPr lang="en-US" altLang="zh-TW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different</a:t>
            </a: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tones</a:t>
            </a: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6276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 fontScale="90000"/>
          </a:bodyPr>
          <a:lstStyle/>
          <a:p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姐 </a:t>
            </a:r>
            <a:r>
              <a:rPr lang="zh-TW" altLang="en-US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妹</a:t>
            </a:r>
            <a:r>
              <a:rPr lang="zh-TW" altLang="en-US" sz="67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媽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	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a NOT a set. Even though all characters have the same radical and different tones,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only two characters have the same font</a:t>
            </a: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zh-TW" altLang="en-US" sz="6700" dirty="0">
                <a:latin typeface="Kaiti TC" panose="02010600040101010101" pitchFamily="2" charset="-120"/>
                <a:ea typeface="Kaiti TC" panose="02010600040101010101" pitchFamily="2" charset="-120"/>
              </a:rPr>
              <a:t>妹 </a:t>
            </a:r>
            <a:r>
              <a:rPr lang="zh-TW" altLang="en-US" sz="6700" b="1" dirty="0">
                <a:latin typeface="Kaiti TC" panose="02010600040101010101" pitchFamily="2" charset="-120"/>
                <a:ea typeface="Kaiti TC" panose="02010600040101010101" pitchFamily="2" charset="-120"/>
              </a:rPr>
              <a:t>位</a:t>
            </a:r>
            <a:r>
              <a:rPr lang="zh-TW" altLang="en-US" sz="6700" dirty="0">
                <a:latin typeface="Kaiti TC" panose="02010600040101010101" pitchFamily="2" charset="-120"/>
                <a:ea typeface="Kaiti TC" panose="02010600040101010101" pitchFamily="2" charset="-120"/>
              </a:rPr>
              <a:t> 它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This is NOT</a:t>
            </a:r>
            <a:r>
              <a:rPr lang="zh-TW" alt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a set. Even though all characters have the same font, and different radicals, </a:t>
            </a:r>
            <a:br>
              <a:rPr lang="en-US" sz="36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</a:br>
            <a:r>
              <a:rPr lang="en-US" sz="3600" b="1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only two characters have the same tone</a:t>
            </a:r>
            <a:endParaRPr lang="en-US" sz="3600" b="1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3459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Is this a set?</a:t>
            </a: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r>
              <a:rPr lang="zh-TW" altLang="en-US" sz="96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姐 妹</a:t>
            </a:r>
            <a:r>
              <a:rPr lang="zh-TW" altLang="en-US" sz="9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96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媽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22624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Is this a set?</a:t>
            </a: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r>
              <a:rPr lang="zh-TW" altLang="en-US" sz="9600" b="1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找</a:t>
            </a:r>
            <a:r>
              <a:rPr lang="zh-TW" altLang="en-US" sz="96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 忙</a:t>
            </a:r>
            <a:r>
              <a:rPr lang="zh-TW" altLang="en-US" sz="9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9600" b="1" dirty="0">
                <a:latin typeface="Kaiti TC" panose="02010600040101010101" pitchFamily="2" charset="-120"/>
                <a:ea typeface="Kaiti TC" panose="02010600040101010101" pitchFamily="2" charset="-120"/>
              </a:rPr>
              <a:t>拉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5274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747A-1E0E-494F-BEC5-1208BCB76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7277" y="660115"/>
            <a:ext cx="10397447" cy="5537771"/>
          </a:xfrm>
        </p:spPr>
        <p:txBody>
          <a:bodyPr anchor="t">
            <a:normAutofit/>
          </a:bodyPr>
          <a:lstStyle/>
          <a:p>
            <a:r>
              <a:rPr lang="en-US" sz="4800" dirty="0">
                <a:latin typeface="Arial" panose="020B0604020202020204" pitchFamily="34" charset="0"/>
                <a:ea typeface="Yuanti TC Light" panose="02010600040101010101" pitchFamily="2" charset="-120"/>
                <a:cs typeface="Arial" panose="020B0604020202020204" pitchFamily="34" charset="0"/>
              </a:rPr>
              <a:t>Is this a set?</a:t>
            </a: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br>
              <a:rPr lang="en-US" altLang="zh-TW" sz="67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</a:br>
            <a:r>
              <a:rPr lang="zh-TW" altLang="en-US" sz="9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他</a:t>
            </a:r>
            <a:r>
              <a:rPr lang="zh-TW" altLang="en-US" sz="9600" b="1" dirty="0">
                <a:latin typeface="Lantinghei TC Heavy" panose="03000509000000000000" pitchFamily="66" charset="-120"/>
                <a:ea typeface="Lantinghei TC Heavy" panose="03000509000000000000" pitchFamily="66" charset="-120"/>
              </a:rPr>
              <a:t> 她</a:t>
            </a:r>
            <a:r>
              <a:rPr lang="zh-TW" altLang="en-US" sz="9600" dirty="0">
                <a:latin typeface="Yuanti TC Light" panose="02010600040101010101" pitchFamily="2" charset="-120"/>
                <a:ea typeface="Yuanti TC Light" panose="02010600040101010101" pitchFamily="2" charset="-120"/>
              </a:rPr>
              <a:t> </a:t>
            </a:r>
            <a:r>
              <a:rPr lang="zh-TW" altLang="en-US" sz="9600" b="1" dirty="0">
                <a:latin typeface="Kaiti TC" panose="02010600040101010101" pitchFamily="2" charset="-120"/>
                <a:ea typeface="Kaiti TC" panose="02010600040101010101" pitchFamily="2" charset="-120"/>
              </a:rPr>
              <a:t>它</a:t>
            </a: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br>
              <a:rPr lang="en-US" sz="3600" dirty="0">
                <a:latin typeface="Yuanti TC Light" panose="02010600040101010101" pitchFamily="2" charset="-120"/>
                <a:ea typeface="Yuanti TC Light" panose="02010600040101010101" pitchFamily="2" charset="-120"/>
              </a:rPr>
            </a:br>
            <a:endParaRPr lang="en-US" sz="3600" dirty="0">
              <a:latin typeface="Yuanti TC Light" panose="02010600040101010101" pitchFamily="2" charset="-120"/>
              <a:ea typeface="Yuanti TC Light" panose="02010600040101010101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0860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585</Words>
  <Application>Microsoft Macintosh PowerPoint</Application>
  <PresentationFormat>Widescreen</PresentationFormat>
  <Paragraphs>176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Arial Unicode MS</vt:lpstr>
      <vt:lpstr>等线</vt:lpstr>
      <vt:lpstr>Kaiti TC</vt:lpstr>
      <vt:lpstr>Lantinghei SC Heavy</vt:lpstr>
      <vt:lpstr>Lantinghei TC Heavy</vt:lpstr>
      <vt:lpstr>Yuanti TC Light</vt:lpstr>
      <vt:lpstr>Arial</vt:lpstr>
      <vt:lpstr>Bradley Hand</vt:lpstr>
      <vt:lpstr>Calibri</vt:lpstr>
      <vt:lpstr>Calibri Light</vt:lpstr>
      <vt:lpstr>Times New Roman</vt:lpstr>
      <vt:lpstr>Office Theme</vt:lpstr>
      <vt:lpstr>PowerPoint Presentation</vt:lpstr>
      <vt:lpstr>The game of sān zìtǐ is about finding  sets of three characters</vt:lpstr>
      <vt:lpstr>A ‘set’ of characters is one that is completely the same or completely different for each of three features:   1) the radical (aka semantic component)  2) the tone  3) the font  To be a set, the characters must be  the same on one or two features while being different on the others or  different on all features</vt:lpstr>
      <vt:lpstr>姐 妹 媽   This is a set because all three characters have the  same radical, the same font, and different tones   姐 懂 你  This is a set because all three characters have different radicals, different fonts, and the same tones</vt:lpstr>
      <vt:lpstr>姐 妹 媽   This is a set because all three characters have the  same radical, the different fonts, and different tones   姐 忙 他  This is a set because all three characters have  different radicals, different fonts, and different tones</vt:lpstr>
      <vt:lpstr>姐 妹 媽   This is a NOT a set. Even though all characters have the same radical and different tones,  only two characters have the same font  妹 位 它  This is NOT a set. Even though all characters have the same font, and different radicals,  only two characters have the same tone</vt:lpstr>
      <vt:lpstr>Is this a set?  姐 妹 媽  </vt:lpstr>
      <vt:lpstr>Is this a set?  找 忙 拉  </vt:lpstr>
      <vt:lpstr>Is this a set?  他 她 它  </vt:lpstr>
      <vt:lpstr>Is this a set?  慢 忙 懂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三字體</dc:title>
  <dc:creator>Microsoft Office User</dc:creator>
  <cp:lastModifiedBy>Microsoft Office User</cp:lastModifiedBy>
  <cp:revision>22</cp:revision>
  <cp:lastPrinted>2020-09-13T16:03:19Z</cp:lastPrinted>
  <dcterms:created xsi:type="dcterms:W3CDTF">2020-09-13T14:49:11Z</dcterms:created>
  <dcterms:modified xsi:type="dcterms:W3CDTF">2020-09-13T17:28:22Z</dcterms:modified>
</cp:coreProperties>
</file>